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334" r:id="rId3"/>
    <p:sldId id="335" r:id="rId4"/>
    <p:sldId id="338" r:id="rId5"/>
    <p:sldId id="303" r:id="rId6"/>
    <p:sldId id="332" r:id="rId7"/>
    <p:sldId id="328" r:id="rId8"/>
    <p:sldId id="331" r:id="rId9"/>
    <p:sldId id="329" r:id="rId10"/>
    <p:sldId id="330" r:id="rId11"/>
    <p:sldId id="333" r:id="rId12"/>
    <p:sldId id="339" r:id="rId13"/>
    <p:sldId id="327" r:id="rId14"/>
    <p:sldId id="306" r:id="rId15"/>
    <p:sldId id="307" r:id="rId16"/>
    <p:sldId id="308" r:id="rId17"/>
  </p:sldIdLst>
  <p:sldSz cx="9144000" cy="6858000" type="screen4x3"/>
  <p:notesSz cx="6784975" cy="99298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708"/>
    <a:srgbClr val="FF3300"/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17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F91BAE9-6E9B-44E2-83A3-4CF4373E31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C1C49CD2-97FF-42B7-98CD-5802E59BFCB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400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6A3191B9-8F51-48D9-B7F3-9A7729AC9BA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00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1257A01C-9DE5-4A8E-8F86-DD5BD8734BE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31338"/>
            <a:ext cx="29400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4328E8-D9B7-45B3-B3B7-80FA4A99FAA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1DF27CC-E2FA-4F4D-AFA4-F5F1691A40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18F6352-5AE4-4EB7-A0D0-75C8FE1F41C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400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31095D9-745A-4D43-B340-4971DF390C7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8ABEAA7-9DCF-4346-A414-1B1A0A885E2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6463"/>
            <a:ext cx="5429250" cy="44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7D7C05D-F3A7-47C2-996A-C96250C8A00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00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0B0BA74-F6EB-4F3E-B58D-D8537517FE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31338"/>
            <a:ext cx="29400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DEC98E6-FCB8-4D63-8D58-FC4D2603D54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4C5023F-E304-4E95-9C8E-672F55D726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6130D1-B9E2-4ADE-B181-28E01745C85C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8E29578A-3293-41C1-9592-5A761E9604A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43E4101C-E041-4D5A-8268-034177423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3F298C04-8581-439D-988C-7C687EB325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334670-423E-4BB4-9125-59D95723D1D5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CE2D81F0-E337-4857-A363-F2547880DCC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6C89F85-0F14-43A0-95C9-B543952E6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77DABA95-C0AE-4B8A-B346-CA18232ED5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6E9A8F-EC48-44A9-A4A8-9DBA3C7CAAFF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9B4C59F-FB20-48D3-83CA-3B4B16CB83B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5125993-C269-49AC-96C4-2DCB99A58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A47A2540-E30F-4F64-91AD-E80E45BE21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6DD271-30D6-47AB-A6CF-7779735993F5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FEA82CF-2301-4506-AB76-B04F1DF1830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90ECB5B6-6540-4C74-B305-1A809DF77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EC9442E-E129-4130-B9F5-F43720849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9F81D9-53F9-49A3-A950-C3FEE01205DE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B617C550-6F32-40F9-B3E7-F143993C93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E7AE01A2-1CA4-4EA8-BAC4-B8A222A042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50FBBC1B-108E-4B6F-AC2D-FC0E63766F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01B106-6543-4FE1-8E0A-BCCE747093D6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26A05C58-9BC0-4ABD-95A5-BF30E7CEE8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27583703-605D-40A1-AB7A-733BB7251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54B7701-083A-4C4D-998E-7059AF4468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A5D631-BFD3-4477-8F2B-293D160ECB70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593C307-D6AF-4F2A-81D5-EDA1F269ED5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6974DDA-33B4-4430-84EF-6720305891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678C8676-098C-4D70-BF86-0B3962127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81B075-D650-494F-AB38-46EFF487F1D3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48E080C1-5BF1-41D3-939F-EC548F7D1C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697BF379-6B25-4DB6-B7CB-41A143F08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5868506-DCA2-442D-8442-87A85F18D9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779AAB-D0B9-4D7F-8C11-16A85BE3FE12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C3D615F-9DF3-49CF-AE91-E8C5C0ACE8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9CD32D49-369E-447F-9A13-0AFD8601C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01488FDF-5967-4376-B479-5D1831B422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C31F45-07D7-4974-AF52-DE6428FE6FBD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04A467F-6460-4241-9303-F000CBE528B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733DD1F8-F25C-4685-A415-C79D6BAEF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0D12293C-F909-4814-B0FE-22E9351B10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FF66A8-5A91-4FFD-9F0B-1484F1DF7283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3978398-CDF5-4F42-8214-1772EB44C38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C14F4E00-C090-4C92-BC0A-44C42A1BA0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106A06F3-0915-4BB9-80C0-34E3AFB3DE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BBAC41-2465-4F9D-A8D3-5C132120FFB6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AC73250-5916-47F8-BD31-C8575DC96D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F7CDF9E-66DF-4CE3-8268-941717E06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49588618-FF43-440A-A1C3-9719DC7D8C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EC21FA-875B-4645-882D-538772DF324E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EA71918A-DF66-4E09-A0E9-51D86727ACB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4F6A9B34-80FA-4BEA-B457-D50331D1D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D616B4A5-19D9-430F-A964-7F62B70A22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993BF4-92F3-40C0-81F6-F599E508FC31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04790F8-9795-45EE-BC39-95A49C5B24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DC55669B-E431-4306-8D1C-3D148805EA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314C229-E88D-4DAE-ABF3-0C63ECA6DD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D034EB-360B-4EF2-B580-999AE3969939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2244B5A-1524-45F7-8E24-B753CAAE7B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714C44B-8813-489A-BBED-66A406CF8E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BDFD5410-DC05-4CAD-87F7-5A8708618C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5B122B-BE49-4ADF-AEB0-732C12FD9D7E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6D38B47-2903-4DFC-AAE3-47A7A0537C5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511CEA3-CEED-4151-A98C-269129C231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943387-2C33-4FF3-9655-44C2772A0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A60494-054E-40E2-A953-717E3C0C60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A58D18-BC9C-4E78-9E1F-91C1E0F1F9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C4680-4E0C-44B2-8E8F-30C6A7C9E5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249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F16FF6-83A4-4292-825F-57BF034154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26C65E-9CF1-4853-854C-C1BE5B650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C8C40D-BD29-4F7A-9DC5-FE90332704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4D38F-DE7B-435B-871F-893C3529ADA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295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BFE136-338D-4729-8024-AC15C322C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CFFF70-A68C-4AC6-91AE-5A815C398D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CAD58F-BE85-4DC0-A3A5-BAAF5CDF32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73DAA-7C79-4E13-A1D4-2C096641916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1112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3A96EC-DA4B-4F3E-B981-A0F9B56777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F0EBB1-7979-47CB-8DDF-B757D6D79C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E96596-71D1-400E-8994-BE534D544C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38C73-3AA7-4957-9440-0414B7114CB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231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97DBFA-A0B7-41AE-8AB1-C9F7052ADE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4C9458-AAEE-4D12-999D-9A8408A3E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CBC381-D573-4F63-9403-07C4235BEF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AD349-5B30-4FAF-95F0-7D2E28EE7FC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583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C5073D-6E99-480B-B67B-24D3AA7776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D2FB54-00A5-49C1-AF48-8FB8990E2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B8BD2C-D8E1-4031-AD17-E053075A14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ED574-7247-4D2F-B6AD-20AA393FDE4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0648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7FB9F92-4F1D-428D-AB49-E318E13F15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EDE5E0-C72F-42A8-9031-AE1E2959C8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5DC0238-3D7A-452C-8636-58E0EED923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9099B-0F67-487D-BA59-D8C848EF1F2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104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642B5E-1FD8-4969-82C6-694ED6DBEC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A29E58-9B4D-49C7-B8AB-A95A314303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B79DAB-06E5-426E-AD4F-6269A707C7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DBA28-4590-40FF-93A2-2B12E435493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7923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9E02D88-01AD-4923-97BF-F7E0DCCFD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CE9B39-B18B-4A72-8563-468B76CCD3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7446C7E-592B-4FE5-AA74-87C5846A32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762C1-3252-454B-9012-400F1285A03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395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BE8F48-6E26-4DF7-A815-E4F047243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8FE6B4-3DC4-4FCB-ACA7-6CFE52CD9A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DC0F51-F429-4EBA-B768-956E2EC6A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7C0AC-7633-452C-B746-07E8347E5EE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896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7733B5-087E-4DD6-89A2-595F9FD0D0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781B8C-031A-4A14-8AC9-9A4BC5A66D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2A8DE6-AB5D-4302-A1A1-E4D7440E3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6D5A9-BE95-4C8F-B1D2-031F922EC09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187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1A646D0-12DB-4FB1-AAA6-A452FB275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34059D-6107-4DFB-A92B-B7F6BD245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35F7A39-6CAC-4670-9B3E-78EB532C93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5C4D27D-684A-46CD-81D9-87580C62E2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918ED5A-8E06-4AD6-9572-36DF1A8820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619D8C4-3818-4D41-983C-EF34A349763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.at/fileadmin/DAM/Gegenstandsportale/Raumgeometrie/Dateien/wg/%20Handreichung_GZ_Kompetenzen_2013_06_18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3" name="Rectangle 25">
            <a:extLst>
              <a:ext uri="{FF2B5EF4-FFF2-40B4-BE49-F238E27FC236}">
                <a16:creationId xmlns:a16="http://schemas.microsoft.com/office/drawing/2014/main" id="{C42466A0-11A7-471F-A811-ECE2D4A76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946150"/>
            <a:ext cx="78486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AT" altLang="de-DE" sz="2400" b="1" dirty="0">
                <a:solidFill>
                  <a:srgbClr val="E42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AG-Tagung  AHS  GZ/DG  Niederösterreich  2018 </a:t>
            </a:r>
          </a:p>
          <a:p>
            <a:pPr algn="ctr" eaLnBrk="1" hangingPunct="1">
              <a:defRPr/>
            </a:pPr>
            <a:endParaRPr lang="de-AT" altLang="de-DE" sz="2400" dirty="0">
              <a:solidFill>
                <a:srgbClr val="E427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de-AT" altLang="de-DE" b="1" dirty="0">
                <a:solidFill>
                  <a:srgbClr val="E42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6. März</a:t>
            </a:r>
          </a:p>
          <a:p>
            <a:pPr algn="ctr" eaLnBrk="1" hangingPunct="1">
              <a:defRPr/>
            </a:pPr>
            <a:endParaRPr lang="de-AT" altLang="de-DE" b="1" dirty="0">
              <a:solidFill>
                <a:srgbClr val="E427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de-AT" altLang="de-DE" b="1" dirty="0">
                <a:solidFill>
                  <a:srgbClr val="E42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Baden</a:t>
            </a:r>
          </a:p>
          <a:p>
            <a:pPr algn="ctr" eaLnBrk="1" hangingPunct="1">
              <a:defRPr/>
            </a:pPr>
            <a:r>
              <a:rPr lang="de-AT" altLang="de-DE" b="1" dirty="0">
                <a:solidFill>
                  <a:srgbClr val="E42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 Niederösterreich</a:t>
            </a:r>
          </a:p>
        </p:txBody>
      </p:sp>
      <p:sp>
        <p:nvSpPr>
          <p:cNvPr id="4099" name="Rectangle 41">
            <a:extLst>
              <a:ext uri="{FF2B5EF4-FFF2-40B4-BE49-F238E27FC236}">
                <a16:creationId xmlns:a16="http://schemas.microsoft.com/office/drawing/2014/main" id="{401D77FE-3044-4AD6-ABDF-7E6091445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4100" name="Rectangle 42">
            <a:extLst>
              <a:ext uri="{FF2B5EF4-FFF2-40B4-BE49-F238E27FC236}">
                <a16:creationId xmlns:a16="http://schemas.microsoft.com/office/drawing/2014/main" id="{B609AAEE-EFF9-459E-87F0-7B13F9DA3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950" y="765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endParaRPr lang="de-DE" altLang="de-DE" sz="18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01" name="Rectangle 43">
            <a:extLst>
              <a:ext uri="{FF2B5EF4-FFF2-40B4-BE49-F238E27FC236}">
                <a16:creationId xmlns:a16="http://schemas.microsoft.com/office/drawing/2014/main" id="{7EF892F7-3E8F-4245-A403-D7529AE15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ea typeface="Times New Roman" panose="02020603050405020304" pitchFamily="18" charset="0"/>
                <a:cs typeface="Arial" panose="020B0604020202020204" pitchFamily="34" charset="0"/>
              </a:rPr>
              <a:t>	    </a:t>
            </a:r>
            <a:endParaRPr lang="de-DE" altLang="de-DE" sz="18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02" name="Rectangle 44">
            <a:extLst>
              <a:ext uri="{FF2B5EF4-FFF2-40B4-BE49-F238E27FC236}">
                <a16:creationId xmlns:a16="http://schemas.microsoft.com/office/drawing/2014/main" id="{41DC70B4-AFBB-4C7F-A91F-FCBFC0EA0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endParaRPr lang="de-DE" altLang="de-DE" sz="18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9E3AFB82-9F2C-4319-B3F5-C1CAAC52C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3644900"/>
            <a:ext cx="7848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AT" altLang="de-DE" b="1" dirty="0">
                <a:solidFill>
                  <a:srgbClr val="E42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Beiträge von Thomas Müller</a:t>
            </a:r>
          </a:p>
          <a:p>
            <a:pPr algn="ctr" eaLnBrk="1" hangingPunct="1">
              <a:defRPr/>
            </a:pPr>
            <a:endParaRPr lang="de-AT" altLang="de-DE" b="1" dirty="0">
              <a:solidFill>
                <a:srgbClr val="E427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de-AT" altLang="de-DE" dirty="0">
                <a:solidFill>
                  <a:srgbClr val="E42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Grundbildung und BIG IDEAS: Fachpolitik</a:t>
            </a:r>
          </a:p>
          <a:p>
            <a:pPr algn="ctr" eaLnBrk="1" hangingPunct="1">
              <a:defRPr/>
            </a:pPr>
            <a:endParaRPr lang="de-AT" altLang="de-DE" dirty="0">
              <a:solidFill>
                <a:srgbClr val="E427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de-AT" altLang="de-DE" dirty="0">
                <a:solidFill>
                  <a:srgbClr val="E42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RIF-3D: Raumintelligenz messen und fördern</a:t>
            </a:r>
          </a:p>
          <a:p>
            <a:pPr algn="ctr" eaLnBrk="1" hangingPunct="1">
              <a:defRPr/>
            </a:pPr>
            <a:endParaRPr lang="de-AT" altLang="de-DE" dirty="0">
              <a:solidFill>
                <a:srgbClr val="E427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de-AT" altLang="de-DE" dirty="0">
                <a:solidFill>
                  <a:srgbClr val="E42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Überlappungsfreies Körperfalten: Konkret Inhaltliches</a:t>
            </a:r>
          </a:p>
          <a:p>
            <a:pPr algn="ctr" eaLnBrk="1" hangingPunct="1">
              <a:defRPr/>
            </a:pPr>
            <a:endParaRPr lang="de-AT" altLang="de-DE" b="1" dirty="0">
              <a:solidFill>
                <a:srgbClr val="E427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>
            <a:extLst>
              <a:ext uri="{FF2B5EF4-FFF2-40B4-BE49-F238E27FC236}">
                <a16:creationId xmlns:a16="http://schemas.microsoft.com/office/drawing/2014/main" id="{4DD8F75D-76AB-4F89-8649-88AB0AED7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237288"/>
            <a:ext cx="40322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200">
                <a:solidFill>
                  <a:srgbClr val="C00000"/>
                </a:solidFill>
                <a:cs typeface="Arial" panose="020B0604020202020204" pitchFamily="34" charset="0"/>
              </a:rPr>
              <a:t>Infos zum Thematischen Netzwerk Geometrie: www.geometry.at/netzwerk/sek1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D2579D2-8E11-4076-8250-0E552A510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36613"/>
            <a:ext cx="41767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tabLst>
                <a:tab pos="360363" algn="l"/>
              </a:tabLst>
              <a:defRPr/>
            </a:pPr>
            <a:r>
              <a:rPr lang="de-DE" altLang="de-DE" sz="2400" b="1" kern="0" dirty="0">
                <a:solidFill>
                  <a:srgbClr val="FF0000"/>
                </a:solidFill>
              </a:rPr>
              <a:t>2017 eingereichte Beispiele </a:t>
            </a:r>
            <a:br>
              <a:rPr lang="de-DE" altLang="de-DE" sz="2400" b="1" kern="0" dirty="0">
                <a:solidFill>
                  <a:srgbClr val="FF0000"/>
                </a:solidFill>
              </a:rPr>
            </a:br>
            <a:r>
              <a:rPr lang="de-DE" altLang="de-DE" sz="2400" b="1" kern="0" dirty="0">
                <a:solidFill>
                  <a:srgbClr val="FF0000"/>
                </a:solidFill>
              </a:rPr>
              <a:t>Geometrisches Zeichnen</a:t>
            </a:r>
            <a:endParaRPr lang="de-DE" altLang="de-DE" sz="2000" b="1" kern="0" dirty="0">
              <a:solidFill>
                <a:srgbClr val="FF0000"/>
              </a:solidFill>
            </a:endParaRPr>
          </a:p>
          <a:p>
            <a:pPr algn="l" eaLnBrk="1" hangingPunct="1">
              <a:tabLst>
                <a:tab pos="360363" algn="l"/>
              </a:tabLst>
              <a:defRPr/>
            </a:pPr>
            <a:endParaRPr lang="de-DE" altLang="de-DE" sz="2000" kern="0" dirty="0"/>
          </a:p>
          <a:p>
            <a:pPr algn="l" eaLnBrk="1" hangingPunct="1">
              <a:tabLst>
                <a:tab pos="360363" algn="l"/>
              </a:tabLst>
              <a:defRPr/>
            </a:pPr>
            <a:endParaRPr lang="de-DE" altLang="de-DE" sz="2800" kern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1059430-7D8B-4B64-B3DD-3C8247CC07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8156">
            <a:off x="4712204" y="1053641"/>
            <a:ext cx="3792466" cy="5366668"/>
          </a:xfrm>
          <a:prstGeom prst="rect">
            <a:avLst/>
          </a:prstGeom>
          <a:solidFill>
            <a:schemeClr val="bg1"/>
          </a:solidFill>
          <a:ln w="73025" cmpd="sng">
            <a:solidFill>
              <a:srgbClr val="C00000"/>
            </a:solidFill>
          </a:ln>
          <a:effectLst>
            <a:outerShdw dist="38100" dir="2700000" algn="tl" rotWithShape="0">
              <a:srgbClr val="C00000">
                <a:alpha val="46000"/>
              </a:srgbClr>
            </a:outerShdw>
            <a:softEdge rad="50800"/>
          </a:effectLst>
        </p:spPr>
      </p:pic>
      <p:sp>
        <p:nvSpPr>
          <p:cNvPr id="9" name="Scrollen: vertikal 8">
            <a:extLst>
              <a:ext uri="{FF2B5EF4-FFF2-40B4-BE49-F238E27FC236}">
                <a16:creationId xmlns:a16="http://schemas.microsoft.com/office/drawing/2014/main" id="{1E4DA1AA-BAC5-45E3-B651-1A9F1993A0D9}"/>
              </a:ext>
            </a:extLst>
          </p:cNvPr>
          <p:cNvSpPr/>
          <p:nvPr/>
        </p:nvSpPr>
        <p:spPr>
          <a:xfrm rot="21300388">
            <a:off x="469900" y="2649538"/>
            <a:ext cx="3700463" cy="2174875"/>
          </a:xfrm>
          <a:prstGeom prst="verticalScroll">
            <a:avLst/>
          </a:prstGeom>
          <a:solidFill>
            <a:srgbClr val="C0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2000" dirty="0"/>
              <a:t>Objekte der Umwelt richtig benennen, zeichnen und dazu Stellung beziehen können</a:t>
            </a:r>
          </a:p>
          <a:p>
            <a:pPr algn="ctr">
              <a:defRPr/>
            </a:pPr>
            <a:r>
              <a:rPr lang="de-AT" sz="2000" dirty="0"/>
              <a:t> </a:t>
            </a:r>
          </a:p>
          <a:p>
            <a:pPr algn="ctr">
              <a:defRPr/>
            </a:pPr>
            <a:r>
              <a:rPr lang="de-AT" sz="2000" b="1" dirty="0"/>
              <a:t>&gt;&gt;&gt; Weltverständnis</a:t>
            </a:r>
          </a:p>
        </p:txBody>
      </p:sp>
      <p:sp>
        <p:nvSpPr>
          <p:cNvPr id="22534" name="Text Box 4">
            <a:extLst>
              <a:ext uri="{FF2B5EF4-FFF2-40B4-BE49-F238E27FC236}">
                <a16:creationId xmlns:a16="http://schemas.microsoft.com/office/drawing/2014/main" id="{BFC1C6A2-F687-4F47-8477-AC0D26E03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80645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>
                <a:solidFill>
                  <a:srgbClr val="C00000"/>
                </a:solidFill>
                <a:cs typeface="Arial" panose="020B0604020202020204" pitchFamily="34" charset="0"/>
              </a:rPr>
              <a:t>AG-Tagung  GZ/DG  NÖ  Baden, 6. März 2018                 thomas.mueller@kphvie.ac.at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>
            <a:extLst>
              <a:ext uri="{FF2B5EF4-FFF2-40B4-BE49-F238E27FC236}">
                <a16:creationId xmlns:a16="http://schemas.microsoft.com/office/drawing/2014/main" id="{8B293D26-7A99-4B89-916F-0063DC716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237288"/>
            <a:ext cx="40322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200">
                <a:solidFill>
                  <a:srgbClr val="C00000"/>
                </a:solidFill>
                <a:cs typeface="Arial" panose="020B0604020202020204" pitchFamily="34" charset="0"/>
              </a:rPr>
              <a:t>Infos zum Thematischen Netzwerk Geometrie: www.geometry.at/netzwerk/sek1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D2579D2-8E11-4076-8250-0E552A510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36613"/>
            <a:ext cx="58324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tabLst>
                <a:tab pos="360363" algn="l"/>
              </a:tabLst>
              <a:defRPr/>
            </a:pPr>
            <a:r>
              <a:rPr lang="de-DE" altLang="de-DE" sz="2400" b="1" kern="0" dirty="0">
                <a:solidFill>
                  <a:srgbClr val="FF0000"/>
                </a:solidFill>
              </a:rPr>
              <a:t>2017 eingereicht</a:t>
            </a:r>
            <a:br>
              <a:rPr lang="de-DE" altLang="de-DE" sz="2400" b="1" kern="0" dirty="0">
                <a:solidFill>
                  <a:srgbClr val="FF0000"/>
                </a:solidFill>
              </a:rPr>
            </a:br>
            <a:r>
              <a:rPr lang="de-DE" altLang="de-DE" sz="2400" b="1" kern="0" dirty="0">
                <a:solidFill>
                  <a:srgbClr val="FF0000"/>
                </a:solidFill>
              </a:rPr>
              <a:t>Geometrisches Zeichnen</a:t>
            </a:r>
            <a:endParaRPr lang="de-DE" altLang="de-DE" sz="2000" b="1" kern="0" dirty="0">
              <a:solidFill>
                <a:srgbClr val="FF0000"/>
              </a:solidFill>
            </a:endParaRPr>
          </a:p>
          <a:p>
            <a:pPr algn="l" eaLnBrk="1" hangingPunct="1">
              <a:tabLst>
                <a:tab pos="360363" algn="l"/>
              </a:tabLst>
              <a:defRPr/>
            </a:pPr>
            <a:endParaRPr lang="de-DE" altLang="de-DE" sz="2000" kern="0" dirty="0"/>
          </a:p>
          <a:p>
            <a:pPr algn="l" eaLnBrk="1" hangingPunct="1">
              <a:tabLst>
                <a:tab pos="360363" algn="l"/>
              </a:tabLst>
              <a:defRPr/>
            </a:pPr>
            <a:endParaRPr lang="de-DE" altLang="de-DE" sz="2800" kern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48FCD0B-0AE4-4C20-8BE4-917BA498B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7" t="63214" r="14788"/>
          <a:stretch/>
        </p:blipFill>
        <p:spPr>
          <a:xfrm>
            <a:off x="1308100" y="1631950"/>
            <a:ext cx="6527800" cy="4386263"/>
          </a:xfrm>
          <a:prstGeom prst="rect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4581" name="Text Box 4">
            <a:extLst>
              <a:ext uri="{FF2B5EF4-FFF2-40B4-BE49-F238E27FC236}">
                <a16:creationId xmlns:a16="http://schemas.microsoft.com/office/drawing/2014/main" id="{046B3E25-F7C6-4CCE-8886-C64525F21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80645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>
                <a:solidFill>
                  <a:srgbClr val="C00000"/>
                </a:solidFill>
                <a:cs typeface="Arial" panose="020B0604020202020204" pitchFamily="34" charset="0"/>
              </a:rPr>
              <a:t>AG-Tagung  GZ/DG  NÖ  Baden, 6. März 2018                 thomas.mueller@kphvie.ac.at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>
            <a:extLst>
              <a:ext uri="{FF2B5EF4-FFF2-40B4-BE49-F238E27FC236}">
                <a16:creationId xmlns:a16="http://schemas.microsoft.com/office/drawing/2014/main" id="{7B7DD264-8D0F-4E92-871B-B69C4D9E7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237288"/>
            <a:ext cx="40322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200">
                <a:solidFill>
                  <a:srgbClr val="C00000"/>
                </a:solidFill>
                <a:cs typeface="Arial" panose="020B0604020202020204" pitchFamily="34" charset="0"/>
              </a:rPr>
              <a:t>Infos zum Thematischen Netzwerk Geometrie: www.geometry.at/netzwerk/sek1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D2579D2-8E11-4076-8250-0E552A510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1196975"/>
            <a:ext cx="849630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tabLst>
                <a:tab pos="360363" algn="l"/>
              </a:tabLst>
              <a:defRPr/>
            </a:pPr>
            <a:r>
              <a:rPr lang="de-DE" altLang="de-DE" sz="2400" b="1" kern="0" dirty="0">
                <a:solidFill>
                  <a:srgbClr val="FF0000"/>
                </a:solidFill>
              </a:rPr>
              <a:t>Anhang:</a:t>
            </a:r>
          </a:p>
          <a:p>
            <a:pPr algn="l" eaLnBrk="1" hangingPunct="1">
              <a:tabLst>
                <a:tab pos="360363" algn="l"/>
              </a:tabLst>
              <a:defRPr/>
            </a:pPr>
            <a:r>
              <a:rPr lang="de-DE" altLang="de-DE" sz="2400" b="1" kern="0" dirty="0">
                <a:solidFill>
                  <a:srgbClr val="FF0000"/>
                </a:solidFill>
              </a:rPr>
              <a:t>2016 einige Beispiele | Geometrisches Zeichnen</a:t>
            </a:r>
            <a:endParaRPr lang="de-DE" altLang="de-DE" sz="2000" b="1" kern="0" dirty="0">
              <a:solidFill>
                <a:srgbClr val="FF0000"/>
              </a:solidFill>
            </a:endParaRPr>
          </a:p>
          <a:p>
            <a:pPr algn="l" eaLnBrk="1" hangingPunct="1">
              <a:tabLst>
                <a:tab pos="360363" algn="l"/>
              </a:tabLst>
              <a:defRPr/>
            </a:pPr>
            <a:endParaRPr lang="de-DE" altLang="de-DE" sz="2000" kern="0" dirty="0"/>
          </a:p>
          <a:p>
            <a:pPr algn="l" eaLnBrk="1" hangingPunct="1">
              <a:tabLst>
                <a:tab pos="360363" algn="l"/>
              </a:tabLst>
              <a:defRPr/>
            </a:pPr>
            <a:endParaRPr lang="de-DE" altLang="de-DE" sz="2800" kern="0" dirty="0"/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396903D8-732A-4007-90D7-E16DB36C6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80645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>
                <a:solidFill>
                  <a:srgbClr val="C00000"/>
                </a:solidFill>
                <a:cs typeface="Arial" panose="020B0604020202020204" pitchFamily="34" charset="0"/>
              </a:rPr>
              <a:t>AG-Tagung  GZ/DG  NÖ  Baden, 6. März 2018                 thomas.mueller@kphvie.ac.at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>
            <a:extLst>
              <a:ext uri="{FF2B5EF4-FFF2-40B4-BE49-F238E27FC236}">
                <a16:creationId xmlns:a16="http://schemas.microsoft.com/office/drawing/2014/main" id="{1D54B613-4097-4F37-AF65-53C90F832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237288"/>
            <a:ext cx="40322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200">
                <a:solidFill>
                  <a:srgbClr val="C00000"/>
                </a:solidFill>
                <a:cs typeface="Arial" panose="020B0604020202020204" pitchFamily="34" charset="0"/>
              </a:rPr>
              <a:t>Infos zum Thematischen Netzwerk Geometrie: www.geometry.at/netzwerk/sek1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D2579D2-8E11-4076-8250-0E552A510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52513"/>
            <a:ext cx="84963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tabLst>
                <a:tab pos="360363" algn="l"/>
              </a:tabLst>
              <a:defRPr/>
            </a:pPr>
            <a:r>
              <a:rPr lang="de-DE" altLang="de-DE" sz="2400" b="1" kern="0" dirty="0">
                <a:solidFill>
                  <a:srgbClr val="FF0000"/>
                </a:solidFill>
              </a:rPr>
              <a:t>2016 eingereichte Beispiele</a:t>
            </a:r>
            <a:br>
              <a:rPr lang="de-DE" altLang="de-DE" sz="2400" b="1" kern="0" dirty="0">
                <a:solidFill>
                  <a:srgbClr val="FF0000"/>
                </a:solidFill>
              </a:rPr>
            </a:br>
            <a:r>
              <a:rPr lang="de-DE" altLang="de-DE" sz="2400" b="1" kern="0" dirty="0">
                <a:solidFill>
                  <a:srgbClr val="FF0000"/>
                </a:solidFill>
              </a:rPr>
              <a:t>Geometrisches Zeichnen</a:t>
            </a:r>
            <a:endParaRPr lang="de-DE" altLang="de-DE" sz="2000" b="1" kern="0" dirty="0">
              <a:solidFill>
                <a:srgbClr val="FF0000"/>
              </a:solidFill>
            </a:endParaRPr>
          </a:p>
          <a:p>
            <a:pPr algn="l" eaLnBrk="1" hangingPunct="1">
              <a:tabLst>
                <a:tab pos="360363" algn="l"/>
              </a:tabLst>
              <a:defRPr/>
            </a:pPr>
            <a:endParaRPr lang="de-DE" altLang="de-DE" sz="2000" kern="0" dirty="0"/>
          </a:p>
          <a:p>
            <a:pPr algn="l" eaLnBrk="1" hangingPunct="1">
              <a:tabLst>
                <a:tab pos="360363" algn="l"/>
              </a:tabLst>
              <a:defRPr/>
            </a:pPr>
            <a:endParaRPr lang="de-DE" altLang="de-DE" sz="2800" kern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163523D-CE3E-4408-B58F-220569E74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39" y="887199"/>
            <a:ext cx="3758811" cy="5656823"/>
          </a:xfrm>
          <a:prstGeom prst="rect">
            <a:avLst/>
          </a:prstGeom>
          <a:ln w="254000">
            <a:gradFill>
              <a:gsLst>
                <a:gs pos="67000">
                  <a:srgbClr val="FFC000"/>
                </a:gs>
                <a:gs pos="0">
                  <a:srgbClr val="FF0000"/>
                </a:gs>
                <a:gs pos="9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00B0F0"/>
                </a:gs>
              </a:gsLst>
              <a:lin ang="5400000" scaled="1"/>
            </a:gradFill>
          </a:ln>
        </p:spPr>
      </p:pic>
      <p:sp>
        <p:nvSpPr>
          <p:cNvPr id="28677" name="Text Box 4">
            <a:extLst>
              <a:ext uri="{FF2B5EF4-FFF2-40B4-BE49-F238E27FC236}">
                <a16:creationId xmlns:a16="http://schemas.microsoft.com/office/drawing/2014/main" id="{1913ECC4-A1FA-4F30-8C24-99C449165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80645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>
                <a:solidFill>
                  <a:srgbClr val="C00000"/>
                </a:solidFill>
                <a:cs typeface="Arial" panose="020B0604020202020204" pitchFamily="34" charset="0"/>
              </a:rPr>
              <a:t>AG-Tagung  GZ/DG  NÖ  Baden, 6. März 2018                 thomas.mueller@kphvie.ac.at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>
            <a:extLst>
              <a:ext uri="{FF2B5EF4-FFF2-40B4-BE49-F238E27FC236}">
                <a16:creationId xmlns:a16="http://schemas.microsoft.com/office/drawing/2014/main" id="{DFB813F5-8706-40CF-BD66-2E9AD0563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237288"/>
            <a:ext cx="40322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200">
                <a:solidFill>
                  <a:srgbClr val="C00000"/>
                </a:solidFill>
                <a:cs typeface="Arial" panose="020B0604020202020204" pitchFamily="34" charset="0"/>
              </a:rPr>
              <a:t>Infos zum Thematischen Netzwerk Geometrie: www.geometry.at/netzwerk/sek1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210C758-E7AB-4255-98A5-FB494D054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52513"/>
            <a:ext cx="84963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tabLst>
                <a:tab pos="360363" algn="l"/>
              </a:tabLst>
              <a:defRPr/>
            </a:pPr>
            <a:r>
              <a:rPr lang="de-DE" altLang="de-DE" sz="2400" b="1" kern="0" dirty="0">
                <a:solidFill>
                  <a:srgbClr val="FF0000"/>
                </a:solidFill>
              </a:rPr>
              <a:t>2016 eingereichte Beispiele</a:t>
            </a:r>
            <a:br>
              <a:rPr lang="de-DE" altLang="de-DE" sz="2400" b="1" kern="0" dirty="0">
                <a:solidFill>
                  <a:srgbClr val="FF0000"/>
                </a:solidFill>
              </a:rPr>
            </a:br>
            <a:r>
              <a:rPr lang="de-DE" altLang="de-DE" sz="2400" b="1" kern="0" dirty="0">
                <a:solidFill>
                  <a:srgbClr val="FF0000"/>
                </a:solidFill>
              </a:rPr>
              <a:t>Geometrisches Zeichnen</a:t>
            </a:r>
            <a:endParaRPr lang="de-DE" altLang="de-DE" sz="2000" b="1" kern="0" dirty="0">
              <a:solidFill>
                <a:srgbClr val="FF0000"/>
              </a:solidFill>
            </a:endParaRPr>
          </a:p>
          <a:p>
            <a:pPr algn="l" eaLnBrk="1" hangingPunct="1">
              <a:tabLst>
                <a:tab pos="360363" algn="l"/>
              </a:tabLst>
              <a:defRPr/>
            </a:pPr>
            <a:endParaRPr lang="de-DE" altLang="de-DE" sz="2000" kern="0" dirty="0"/>
          </a:p>
          <a:p>
            <a:pPr algn="l" eaLnBrk="1" hangingPunct="1">
              <a:tabLst>
                <a:tab pos="360363" algn="l"/>
              </a:tabLst>
              <a:defRPr/>
            </a:pPr>
            <a:endParaRPr lang="de-DE" altLang="de-DE" sz="2800" kern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3C69574-D012-4085-B8FB-D59F9394D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38" y="953356"/>
            <a:ext cx="3805081" cy="5571988"/>
          </a:xfrm>
          <a:prstGeom prst="rect">
            <a:avLst/>
          </a:prstGeom>
          <a:ln w="254000">
            <a:gradFill>
              <a:gsLst>
                <a:gs pos="67000">
                  <a:srgbClr val="FFC000"/>
                </a:gs>
                <a:gs pos="0">
                  <a:srgbClr val="FF0000"/>
                </a:gs>
                <a:gs pos="9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00B0F0"/>
                </a:gs>
              </a:gsLst>
              <a:lin ang="5400000" scaled="1"/>
            </a:gradFill>
          </a:ln>
        </p:spPr>
      </p:pic>
      <p:sp>
        <p:nvSpPr>
          <p:cNvPr id="30725" name="Text Box 4">
            <a:extLst>
              <a:ext uri="{FF2B5EF4-FFF2-40B4-BE49-F238E27FC236}">
                <a16:creationId xmlns:a16="http://schemas.microsoft.com/office/drawing/2014/main" id="{C141A0EC-CEBC-4776-9A8D-8CD1F6858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80645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>
                <a:solidFill>
                  <a:srgbClr val="C00000"/>
                </a:solidFill>
                <a:cs typeface="Arial" panose="020B0604020202020204" pitchFamily="34" charset="0"/>
              </a:rPr>
              <a:t>AG-Tagung  GZ/DG  NÖ  Baden, 6. März 2018                 thomas.mueller@kphvie.ac.at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>
            <a:extLst>
              <a:ext uri="{FF2B5EF4-FFF2-40B4-BE49-F238E27FC236}">
                <a16:creationId xmlns:a16="http://schemas.microsoft.com/office/drawing/2014/main" id="{1B99107B-9FDA-4D78-8EFF-789A5D02E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237288"/>
            <a:ext cx="40322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200">
                <a:solidFill>
                  <a:srgbClr val="C00000"/>
                </a:solidFill>
                <a:cs typeface="Arial" panose="020B0604020202020204" pitchFamily="34" charset="0"/>
              </a:rPr>
              <a:t>Infos zum Thematischen Netzwerk Geometrie: www.geometry.at/netzwerk/sek1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A60C8F5-B209-4204-A696-838FC631C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52513"/>
            <a:ext cx="84963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tabLst>
                <a:tab pos="360363" algn="l"/>
              </a:tabLst>
              <a:defRPr/>
            </a:pPr>
            <a:r>
              <a:rPr lang="de-DE" altLang="de-DE" sz="2400" b="1" kern="0" dirty="0">
                <a:solidFill>
                  <a:srgbClr val="FF0000"/>
                </a:solidFill>
              </a:rPr>
              <a:t>2016 eingereichte Beispiele</a:t>
            </a:r>
            <a:br>
              <a:rPr lang="de-DE" altLang="de-DE" sz="2400" b="1" kern="0" dirty="0">
                <a:solidFill>
                  <a:srgbClr val="FF0000"/>
                </a:solidFill>
              </a:rPr>
            </a:br>
            <a:r>
              <a:rPr lang="de-DE" altLang="de-DE" sz="2400" b="1" kern="0" dirty="0">
                <a:solidFill>
                  <a:srgbClr val="FF0000"/>
                </a:solidFill>
              </a:rPr>
              <a:t>Geometrisches Zeichnen</a:t>
            </a:r>
            <a:endParaRPr lang="de-DE" altLang="de-DE" sz="2000" b="1" kern="0" dirty="0">
              <a:solidFill>
                <a:srgbClr val="FF0000"/>
              </a:solidFill>
            </a:endParaRPr>
          </a:p>
          <a:p>
            <a:pPr algn="l" eaLnBrk="1" hangingPunct="1">
              <a:tabLst>
                <a:tab pos="360363" algn="l"/>
              </a:tabLst>
              <a:defRPr/>
            </a:pPr>
            <a:endParaRPr lang="de-DE" altLang="de-DE" sz="2000" kern="0" dirty="0"/>
          </a:p>
          <a:p>
            <a:pPr algn="l" eaLnBrk="1" hangingPunct="1">
              <a:tabLst>
                <a:tab pos="360363" algn="l"/>
              </a:tabLst>
              <a:defRPr/>
            </a:pPr>
            <a:endParaRPr lang="de-DE" altLang="de-DE" sz="2800" kern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BA1A882-B17C-4A9C-B759-838836573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84" y="935385"/>
            <a:ext cx="3687770" cy="5589959"/>
          </a:xfrm>
          <a:prstGeom prst="rect">
            <a:avLst/>
          </a:prstGeom>
          <a:ln w="254000">
            <a:gradFill>
              <a:gsLst>
                <a:gs pos="67000">
                  <a:srgbClr val="FFC000"/>
                </a:gs>
                <a:gs pos="0">
                  <a:srgbClr val="FF0000"/>
                </a:gs>
                <a:gs pos="9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00B0F0"/>
                </a:gs>
              </a:gsLst>
              <a:lin ang="5400000" scaled="1"/>
            </a:gradFill>
          </a:ln>
        </p:spPr>
      </p:pic>
      <p:sp>
        <p:nvSpPr>
          <p:cNvPr id="32773" name="Text Box 4">
            <a:extLst>
              <a:ext uri="{FF2B5EF4-FFF2-40B4-BE49-F238E27FC236}">
                <a16:creationId xmlns:a16="http://schemas.microsoft.com/office/drawing/2014/main" id="{264AD1EB-7C82-4017-A0BD-594BEB06B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80645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>
                <a:solidFill>
                  <a:srgbClr val="C00000"/>
                </a:solidFill>
                <a:cs typeface="Arial" panose="020B0604020202020204" pitchFamily="34" charset="0"/>
              </a:rPr>
              <a:t>AG-Tagung  GZ/DG  NÖ  Baden, 6. März 2018                 thomas.mueller@kphvie.ac.at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>
            <a:extLst>
              <a:ext uri="{FF2B5EF4-FFF2-40B4-BE49-F238E27FC236}">
                <a16:creationId xmlns:a16="http://schemas.microsoft.com/office/drawing/2014/main" id="{3A39B15A-617A-4F56-8828-00683A91D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237288"/>
            <a:ext cx="40322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200">
                <a:solidFill>
                  <a:srgbClr val="C00000"/>
                </a:solidFill>
                <a:cs typeface="Arial" panose="020B0604020202020204" pitchFamily="34" charset="0"/>
              </a:rPr>
              <a:t>Infos zum Thematischen Netzwerk Geometrie: www.geometry.at/netzwerk/sek1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3E48C74-770F-4B8E-96C7-6F34FA545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52513"/>
            <a:ext cx="84963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tabLst>
                <a:tab pos="360363" algn="l"/>
              </a:tabLst>
              <a:defRPr/>
            </a:pPr>
            <a:r>
              <a:rPr lang="de-DE" altLang="de-DE" sz="2400" b="1" kern="0" dirty="0">
                <a:solidFill>
                  <a:srgbClr val="FF0000"/>
                </a:solidFill>
              </a:rPr>
              <a:t>2016 eingereichte Beispiele</a:t>
            </a:r>
            <a:br>
              <a:rPr lang="de-DE" altLang="de-DE" sz="2400" b="1" kern="0" dirty="0">
                <a:solidFill>
                  <a:srgbClr val="FF0000"/>
                </a:solidFill>
              </a:rPr>
            </a:br>
            <a:r>
              <a:rPr lang="de-DE" altLang="de-DE" sz="2400" b="1" kern="0" dirty="0">
                <a:solidFill>
                  <a:srgbClr val="FF0000"/>
                </a:solidFill>
              </a:rPr>
              <a:t>Geometrisches Zeichnen</a:t>
            </a:r>
            <a:endParaRPr lang="de-DE" altLang="de-DE" sz="2000" b="1" kern="0" dirty="0">
              <a:solidFill>
                <a:srgbClr val="FF0000"/>
              </a:solidFill>
            </a:endParaRPr>
          </a:p>
          <a:p>
            <a:pPr algn="l" eaLnBrk="1" hangingPunct="1">
              <a:tabLst>
                <a:tab pos="360363" algn="l"/>
              </a:tabLst>
              <a:defRPr/>
            </a:pPr>
            <a:endParaRPr lang="de-DE" altLang="de-DE" sz="2000" kern="0" dirty="0"/>
          </a:p>
          <a:p>
            <a:pPr algn="l" eaLnBrk="1" hangingPunct="1">
              <a:tabLst>
                <a:tab pos="360363" algn="l"/>
              </a:tabLst>
              <a:defRPr/>
            </a:pPr>
            <a:endParaRPr lang="de-DE" altLang="de-DE" sz="2800" kern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88DE542-B123-4B77-89FC-F94D16EFB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2" y="875421"/>
            <a:ext cx="3883391" cy="5649923"/>
          </a:xfrm>
          <a:prstGeom prst="rect">
            <a:avLst/>
          </a:prstGeom>
          <a:ln w="254000">
            <a:gradFill>
              <a:gsLst>
                <a:gs pos="67000">
                  <a:srgbClr val="FFC000"/>
                </a:gs>
                <a:gs pos="0">
                  <a:srgbClr val="FF0000"/>
                </a:gs>
                <a:gs pos="9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00B0F0"/>
                </a:gs>
              </a:gsLst>
              <a:lin ang="5400000" scaled="1"/>
            </a:gradFill>
          </a:ln>
        </p:spPr>
      </p:pic>
      <p:sp>
        <p:nvSpPr>
          <p:cNvPr id="34821" name="Text Box 4">
            <a:extLst>
              <a:ext uri="{FF2B5EF4-FFF2-40B4-BE49-F238E27FC236}">
                <a16:creationId xmlns:a16="http://schemas.microsoft.com/office/drawing/2014/main" id="{F575FE74-38F2-45D2-B87B-17EF65603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80645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>
                <a:solidFill>
                  <a:srgbClr val="C00000"/>
                </a:solidFill>
                <a:cs typeface="Arial" panose="020B0604020202020204" pitchFamily="34" charset="0"/>
              </a:rPr>
              <a:t>AG-Tagung  GZ/DG  NÖ  Baden, 6. März 2018                 thomas.mueller@kphvie.ac.at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3E851C35-CB85-44F6-BD10-7293BF5FD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68475"/>
            <a:ext cx="82819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>
                <a:solidFill>
                  <a:srgbClr val="C00000"/>
                </a:solidFill>
                <a:cs typeface="Arial" panose="020B0604020202020204" pitchFamily="34" charset="0"/>
              </a:rPr>
              <a:t>Grundbildung und BIG IDEAS Fachdidaktiktage im September 2016 u 2017</a:t>
            </a:r>
          </a:p>
        </p:txBody>
      </p:sp>
      <p:sp>
        <p:nvSpPr>
          <p:cNvPr id="6147" name="Text Box 4">
            <a:extLst>
              <a:ext uri="{FF2B5EF4-FFF2-40B4-BE49-F238E27FC236}">
                <a16:creationId xmlns:a16="http://schemas.microsoft.com/office/drawing/2014/main" id="{95BB8D0B-8DB7-4B67-B7D3-A2653E0B7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80645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>
                <a:solidFill>
                  <a:srgbClr val="C00000"/>
                </a:solidFill>
                <a:cs typeface="Arial" panose="020B0604020202020204" pitchFamily="34" charset="0"/>
              </a:rPr>
              <a:t>AG-Tagung  GZ/DG  NÖ  Baden, 6. März 2018                 thomas.mueller@kphvie.ac.at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75246D76-C21B-4A33-A070-8CC3790B2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96975"/>
            <a:ext cx="80645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>
                <a:solidFill>
                  <a:srgbClr val="C00000"/>
                </a:solidFill>
                <a:cs typeface="Arial" panose="020B0604020202020204" pitchFamily="34" charset="0"/>
              </a:rPr>
              <a:t>Grundsätzliches: Wozu Mathematik und Geometrie-Unterricht?</a:t>
            </a:r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2ED97692-9257-494C-9620-540A02F16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2339975"/>
            <a:ext cx="828198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>
                <a:solidFill>
                  <a:srgbClr val="C00000"/>
                </a:solidFill>
                <a:cs typeface="Arial" panose="020B0604020202020204" pitchFamily="34" charset="0"/>
              </a:rPr>
              <a:t>Beispiele</a:t>
            </a:r>
          </a:p>
        </p:txBody>
      </p:sp>
      <p:sp>
        <p:nvSpPr>
          <p:cNvPr id="6150" name="Text Box 4">
            <a:extLst>
              <a:ext uri="{FF2B5EF4-FFF2-40B4-BE49-F238E27FC236}">
                <a16:creationId xmlns:a16="http://schemas.microsoft.com/office/drawing/2014/main" id="{14843A43-9419-4940-B914-FC918E209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2924175"/>
            <a:ext cx="82819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>
                <a:solidFill>
                  <a:srgbClr val="C00000"/>
                </a:solidFill>
                <a:cs typeface="Arial" panose="020B0604020202020204" pitchFamily="34" charset="0"/>
              </a:rPr>
              <a:t>„wesentliche Inhalte“ von GZ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89917E69-3F59-4A8D-AAED-C6DD7C7DB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17563"/>
            <a:ext cx="84963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tabLst>
                <a:tab pos="360363" algn="l"/>
              </a:tabLst>
              <a:defRPr/>
            </a:pPr>
            <a:r>
              <a:rPr lang="de-DE" altLang="de-DE" sz="2400" b="1" kern="0" dirty="0">
                <a:solidFill>
                  <a:srgbClr val="FF0000"/>
                </a:solidFill>
              </a:rPr>
              <a:t>Ziele des Bildungssystems</a:t>
            </a:r>
            <a:endParaRPr lang="de-DE" altLang="de-DE" sz="2000" b="1" kern="0" dirty="0">
              <a:solidFill>
                <a:srgbClr val="FF0000"/>
              </a:solidFill>
            </a:endParaRPr>
          </a:p>
          <a:p>
            <a:pPr algn="l" eaLnBrk="1" hangingPunct="1">
              <a:tabLst>
                <a:tab pos="360363" algn="l"/>
              </a:tabLst>
              <a:defRPr/>
            </a:pPr>
            <a:r>
              <a:rPr lang="de-DE" altLang="de-DE" sz="2000" kern="0" dirty="0"/>
              <a:t>Warum Mathematik- und Geometrieunterricht?</a:t>
            </a:r>
          </a:p>
          <a:p>
            <a:pPr algn="l" eaLnBrk="1" hangingPunct="1">
              <a:tabLst>
                <a:tab pos="360363" algn="l"/>
              </a:tabLst>
              <a:defRPr/>
            </a:pPr>
            <a:endParaRPr lang="de-DE" altLang="de-DE" sz="2000" kern="0" dirty="0"/>
          </a:p>
          <a:p>
            <a:pPr algn="l" eaLnBrk="1" hangingPunct="1">
              <a:tabLst>
                <a:tab pos="360363" algn="l"/>
              </a:tabLst>
              <a:defRPr/>
            </a:pPr>
            <a:endParaRPr lang="de-DE" altLang="de-DE" sz="2800" kern="0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E5A9426-6E1C-45E2-96E8-CE2CF732D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398713"/>
            <a:ext cx="8496300" cy="21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/>
              <a:t>Reflektierte </a:t>
            </a:r>
            <a:r>
              <a:rPr lang="de-DE" altLang="de-DE" sz="2000">
                <a:solidFill>
                  <a:srgbClr val="FF0000"/>
                </a:solidFill>
              </a:rPr>
              <a:t>Entscheidungshilfe</a:t>
            </a:r>
            <a:r>
              <a:rPr lang="de-DE" altLang="de-DE" sz="2000"/>
              <a:t> für Individuum und Gemeinschaft </a:t>
            </a:r>
            <a:endParaRPr lang="de-AT" altLang="de-DE" sz="2000"/>
          </a:p>
          <a:p>
            <a:r>
              <a:rPr lang="de-DE" altLang="de-DE" sz="2000"/>
              <a:t>Sprache:  Interpretations-und </a:t>
            </a:r>
            <a:r>
              <a:rPr lang="de-DE" altLang="de-DE" sz="2000">
                <a:solidFill>
                  <a:srgbClr val="FF0000"/>
                </a:solidFill>
              </a:rPr>
              <a:t>Kommunikationsmittel</a:t>
            </a:r>
            <a:r>
              <a:rPr lang="de-DE" altLang="de-DE" sz="2000"/>
              <a:t> (Laie, Experte)</a:t>
            </a:r>
            <a:endParaRPr lang="de-AT" altLang="de-DE" sz="2000"/>
          </a:p>
          <a:p>
            <a:r>
              <a:rPr lang="de-DE" altLang="de-DE" sz="2000"/>
              <a:t>Beitrag zur </a:t>
            </a:r>
            <a:r>
              <a:rPr lang="de-DE" altLang="de-DE" sz="2000">
                <a:solidFill>
                  <a:srgbClr val="FF0000"/>
                </a:solidFill>
              </a:rPr>
              <a:t>Fortschritt</a:t>
            </a:r>
            <a:r>
              <a:rPr lang="de-DE" altLang="de-DE" sz="2000"/>
              <a:t> (CT, Internet, GPS, Vorabplanungen, Erkenntnisfortschritt, …)</a:t>
            </a:r>
            <a:endParaRPr lang="de-AT" altLang="de-DE" sz="2000"/>
          </a:p>
          <a:p>
            <a:pPr eaLnBrk="1" hangingPunct="1"/>
            <a:endParaRPr lang="de-DE" altLang="de-DE" sz="140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13A9BD6-A8E0-4476-A7FD-1F77C9089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1865313"/>
            <a:ext cx="84963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tabLst>
                <a:tab pos="360363" algn="l"/>
              </a:tabLst>
              <a:defRPr/>
            </a:pPr>
            <a:r>
              <a:rPr lang="de-DE" altLang="de-DE" sz="2000" kern="0" dirty="0">
                <a:solidFill>
                  <a:srgbClr val="FF0000"/>
                </a:solidFill>
              </a:rPr>
              <a:t>… nach Roland FISCHER:</a:t>
            </a:r>
            <a:endParaRPr lang="de-DE" altLang="de-DE" sz="2400" kern="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35244CD-DA3D-4FA0-8B51-1AC3F0FB78BB}"/>
              </a:ext>
            </a:extLst>
          </p:cNvPr>
          <p:cNvSpPr/>
          <p:nvPr/>
        </p:nvSpPr>
        <p:spPr>
          <a:xfrm>
            <a:off x="401638" y="2822575"/>
            <a:ext cx="8280400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FC9A20B-751C-46E5-BB31-7066E1A29BE1}"/>
              </a:ext>
            </a:extLst>
          </p:cNvPr>
          <p:cNvSpPr/>
          <p:nvPr/>
        </p:nvSpPr>
        <p:spPr>
          <a:xfrm>
            <a:off x="407988" y="3187700"/>
            <a:ext cx="8280400" cy="61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8199" name="Text Box 4">
            <a:extLst>
              <a:ext uri="{FF2B5EF4-FFF2-40B4-BE49-F238E27FC236}">
                <a16:creationId xmlns:a16="http://schemas.microsoft.com/office/drawing/2014/main" id="{B047E688-67AF-4DFE-9952-92B754DAF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80645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>
                <a:solidFill>
                  <a:srgbClr val="C00000"/>
                </a:solidFill>
                <a:cs typeface="Arial" panose="020B0604020202020204" pitchFamily="34" charset="0"/>
              </a:rPr>
              <a:t>AG-Tagung  GZ/DG  NÖ  Baden, 6. März 2018                 thomas.mueller@kphvie.ac.at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F7FD54-9567-4276-8F03-6AE8C9F78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174">
            <a:off x="6807200" y="3925888"/>
            <a:ext cx="178593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C50DC60-7289-40B9-B628-45F3B861D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3779838"/>
            <a:ext cx="154781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9B8DB13-CB6B-424C-9C58-D20E42DB2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3960813"/>
            <a:ext cx="188595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27EF961-768D-4F02-83F3-B19B9270E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5213350"/>
            <a:ext cx="177958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1A3CD4A-AF9D-4B3A-A800-1C51498F4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5311775"/>
            <a:ext cx="243363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98ACB0F-0ACE-4A08-9A3B-42F3DD3E1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848100"/>
            <a:ext cx="24272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D83DCF51-CA6C-4E8F-8C66-CD0FC1743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2401888"/>
            <a:ext cx="8496300" cy="21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rgbClr val="FF0000"/>
                </a:solidFill>
              </a:rPr>
              <a:t>Mathematik als Technik des Problemlösens durch Schließen.</a:t>
            </a:r>
            <a:r>
              <a:rPr lang="de-DE" altLang="de-DE" sz="1800"/>
              <a:t> 3 Phasen des Problemlöseprozesses: Modellieren, Operieren, Interpretieren</a:t>
            </a:r>
            <a:endParaRPr lang="de-AT" altLang="de-DE" sz="1800"/>
          </a:p>
          <a:p>
            <a:r>
              <a:rPr lang="de-DE" altLang="de-DE" sz="1800"/>
              <a:t>Mathematik als Sprache: Der Schüler soll drei Arten von Sprache lernen; neben der Muttersprache und Fremdsprache auch die „</a:t>
            </a:r>
            <a:r>
              <a:rPr lang="de-DE" altLang="de-DE" sz="1800">
                <a:solidFill>
                  <a:srgbClr val="FF0000"/>
                </a:solidFill>
              </a:rPr>
              <a:t>Mathematik als Sprache</a:t>
            </a:r>
            <a:r>
              <a:rPr lang="de-DE" altLang="de-DE" sz="1800"/>
              <a:t>“</a:t>
            </a:r>
            <a:endParaRPr lang="de-AT" altLang="de-DE" sz="1800"/>
          </a:p>
          <a:p>
            <a:r>
              <a:rPr lang="de-DE" altLang="de-DE" sz="1800">
                <a:solidFill>
                  <a:srgbClr val="FF0000"/>
                </a:solidFill>
              </a:rPr>
              <a:t>Mathematik als Denktechnologie</a:t>
            </a:r>
            <a:r>
              <a:rPr lang="de-DE" altLang="de-DE" sz="1800"/>
              <a:t>: Experimentieren, Analogisieren, Generalisieren, Spezialisieren, logisches Schließen; Argumentieren, Begründen; Dokumentieren, Präsentieren, ... </a:t>
            </a:r>
            <a:endParaRPr lang="de-AT" altLang="de-DE" sz="1800"/>
          </a:p>
          <a:p>
            <a:pPr eaLnBrk="1" hangingPunct="1"/>
            <a:endParaRPr lang="de-DE" altLang="de-DE" sz="1000"/>
          </a:p>
          <a:p>
            <a:pPr eaLnBrk="1" hangingPunct="1"/>
            <a:endParaRPr lang="de-DE" altLang="de-DE" sz="110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9917E69-3F59-4A8D-AAED-C6DD7C7DB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17563"/>
            <a:ext cx="84963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tabLst>
                <a:tab pos="360363" algn="l"/>
              </a:tabLst>
              <a:defRPr/>
            </a:pPr>
            <a:r>
              <a:rPr lang="de-DE" altLang="de-DE" sz="2400" b="1" kern="0" dirty="0">
                <a:solidFill>
                  <a:srgbClr val="FF0000"/>
                </a:solidFill>
              </a:rPr>
              <a:t>Ziele des Bildungssystems</a:t>
            </a:r>
            <a:endParaRPr lang="de-DE" altLang="de-DE" sz="2000" b="1" kern="0" dirty="0">
              <a:solidFill>
                <a:srgbClr val="FF0000"/>
              </a:solidFill>
            </a:endParaRPr>
          </a:p>
          <a:p>
            <a:pPr algn="l" eaLnBrk="1" hangingPunct="1">
              <a:tabLst>
                <a:tab pos="360363" algn="l"/>
              </a:tabLst>
              <a:defRPr/>
            </a:pPr>
            <a:r>
              <a:rPr lang="de-DE" altLang="de-DE" sz="2000" kern="0" dirty="0"/>
              <a:t>Warum Mathematik- und Geometrieunterricht?</a:t>
            </a:r>
          </a:p>
          <a:p>
            <a:pPr algn="l" eaLnBrk="1" hangingPunct="1">
              <a:tabLst>
                <a:tab pos="360363" algn="l"/>
              </a:tabLst>
              <a:defRPr/>
            </a:pPr>
            <a:endParaRPr lang="de-DE" altLang="de-DE" sz="2000" kern="0" dirty="0"/>
          </a:p>
          <a:p>
            <a:pPr algn="l" eaLnBrk="1" hangingPunct="1">
              <a:tabLst>
                <a:tab pos="360363" algn="l"/>
              </a:tabLst>
              <a:defRPr/>
            </a:pPr>
            <a:endParaRPr lang="de-DE" altLang="de-DE" sz="2800" kern="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35244CD-DA3D-4FA0-8B51-1AC3F0FB78BB}"/>
              </a:ext>
            </a:extLst>
          </p:cNvPr>
          <p:cNvSpPr/>
          <p:nvPr/>
        </p:nvSpPr>
        <p:spPr>
          <a:xfrm>
            <a:off x="395288" y="3068638"/>
            <a:ext cx="8280400" cy="866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FC9A20B-751C-46E5-BB31-7066E1A29BE1}"/>
              </a:ext>
            </a:extLst>
          </p:cNvPr>
          <p:cNvSpPr/>
          <p:nvPr/>
        </p:nvSpPr>
        <p:spPr>
          <a:xfrm>
            <a:off x="431800" y="3938588"/>
            <a:ext cx="8280400" cy="93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0246" name="Text Box 4">
            <a:extLst>
              <a:ext uri="{FF2B5EF4-FFF2-40B4-BE49-F238E27FC236}">
                <a16:creationId xmlns:a16="http://schemas.microsoft.com/office/drawing/2014/main" id="{57780161-F846-4FC6-A1C9-045CC67A6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80645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>
                <a:solidFill>
                  <a:srgbClr val="C00000"/>
                </a:solidFill>
                <a:cs typeface="Arial" panose="020B0604020202020204" pitchFamily="34" charset="0"/>
              </a:rPr>
              <a:t>AG-Tagung  GZ/DG  NÖ  Baden, 6. März 2018                 thomas.mueller@kphvie.ac.at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08007E32-88FE-4CED-A4BD-C2B951F4F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1868488"/>
            <a:ext cx="84963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tabLst>
                <a:tab pos="360363" algn="l"/>
              </a:tabLst>
              <a:defRPr/>
            </a:pPr>
            <a:r>
              <a:rPr lang="de-DE" altLang="de-DE" sz="2000" kern="0" dirty="0">
                <a:solidFill>
                  <a:srgbClr val="FF0000"/>
                </a:solidFill>
              </a:rPr>
              <a:t>… nach Helmut HEUGL:</a:t>
            </a:r>
            <a:endParaRPr lang="de-DE" altLang="de-DE" sz="24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761FFC37-F489-482F-A147-17B707FDD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80645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>
                <a:solidFill>
                  <a:srgbClr val="C00000"/>
                </a:solidFill>
                <a:cs typeface="Arial" panose="020B0604020202020204" pitchFamily="34" charset="0"/>
              </a:rPr>
              <a:t>AG-Tagung  GZ/DG  NÖ  Baden, 6. März 2018                 thomas.mueller@kphvie.ac.at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10113BE-7D0B-4CB3-A129-D1950B974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5248275"/>
            <a:ext cx="84963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tabLst>
                <a:tab pos="360363" algn="l"/>
              </a:tabLst>
              <a:defRPr/>
            </a:pPr>
            <a:r>
              <a:rPr lang="de-DE" altLang="de-DE" sz="2400" b="1" kern="0" dirty="0">
                <a:solidFill>
                  <a:srgbClr val="FF0000"/>
                </a:solidFill>
              </a:rPr>
              <a:t>… im Fach Geometrisches Zeichnen!?</a:t>
            </a:r>
            <a:endParaRPr lang="de-DE" altLang="de-DE" sz="2000" kern="0" dirty="0"/>
          </a:p>
          <a:p>
            <a:pPr algn="l" eaLnBrk="1" hangingPunct="1">
              <a:tabLst>
                <a:tab pos="360363" algn="l"/>
              </a:tabLst>
              <a:defRPr/>
            </a:pPr>
            <a:endParaRPr lang="de-DE" altLang="de-DE" sz="2800" kern="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7E4FB34-6C8F-4A71-B7CF-C88BF06F5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2863850"/>
            <a:ext cx="849630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de-DE" sz="2000" kern="0" dirty="0"/>
              <a:t>Die Aufgabenstellung soll ein wichtiges Thema des Fachunterrichts zum Inhalt haben und am Ende der Schulpflicht von jedem Schüler/jeder Schülerin erfolgreich bearbeitet werden können.</a:t>
            </a:r>
            <a:endParaRPr lang="de-AT" sz="2000" kern="0" dirty="0"/>
          </a:p>
          <a:p>
            <a:pPr algn="l" eaLnBrk="1" hangingPunct="1">
              <a:tabLst>
                <a:tab pos="360363" algn="l"/>
              </a:tabLst>
              <a:defRPr/>
            </a:pPr>
            <a:endParaRPr lang="de-DE" altLang="de-DE" sz="2000" kern="0" dirty="0"/>
          </a:p>
          <a:p>
            <a:pPr algn="l" eaLnBrk="1" hangingPunct="1">
              <a:tabLst>
                <a:tab pos="360363" algn="l"/>
              </a:tabLst>
              <a:defRPr/>
            </a:pPr>
            <a:endParaRPr lang="de-DE" altLang="de-DE" sz="2800" kern="0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8CE7491-9451-446C-AD86-B0200B1EF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17963"/>
            <a:ext cx="84963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de-DE" sz="2000" kern="0" dirty="0"/>
              <a:t>Im Sinne der Nachhaltigkeit von Grundbildung soll dieselbe Aufgabe auch von Erwachsenen, die mit 14 Jahren das letzte Mal diesen Fachunterricht hatten, erfolgreich bewältigt werden können.</a:t>
            </a:r>
            <a:endParaRPr lang="de-AT" sz="2000" kern="0" dirty="0"/>
          </a:p>
          <a:p>
            <a:pPr algn="l" eaLnBrk="1" hangingPunct="1">
              <a:tabLst>
                <a:tab pos="360363" algn="l"/>
              </a:tabLst>
              <a:defRPr/>
            </a:pPr>
            <a:endParaRPr lang="de-DE" altLang="de-DE" sz="2000" kern="0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B44BF3F2-960A-4216-9D52-FC9213749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98700"/>
            <a:ext cx="849630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tabLst>
                <a:tab pos="360363" algn="l"/>
              </a:tabLst>
              <a:defRPr/>
            </a:pPr>
            <a:r>
              <a:rPr lang="de-DE" altLang="de-DE" sz="2000" kern="0" dirty="0">
                <a:solidFill>
                  <a:srgbClr val="FF0000"/>
                </a:solidFill>
              </a:rPr>
              <a:t>… festgemacht an Aufgaben, die folgenden Kriterien folgen:</a:t>
            </a:r>
            <a:endParaRPr lang="de-DE" altLang="de-DE" sz="2400" kern="0" dirty="0"/>
          </a:p>
        </p:txBody>
      </p:sp>
      <p:sp>
        <p:nvSpPr>
          <p:cNvPr id="12295" name="Text Box 4">
            <a:extLst>
              <a:ext uri="{FF2B5EF4-FFF2-40B4-BE49-F238E27FC236}">
                <a16:creationId xmlns:a16="http://schemas.microsoft.com/office/drawing/2014/main" id="{7C16CD3D-3785-4567-8797-4C74B58FB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47725"/>
            <a:ext cx="80645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>
                <a:solidFill>
                  <a:srgbClr val="C00000"/>
                </a:solidFill>
                <a:cs typeface="Arial" panose="020B0604020202020204" pitchFamily="34" charset="0"/>
              </a:rPr>
              <a:t>Thematisches Netzwerk Geometrie / Sek I: </a:t>
            </a:r>
            <a:br>
              <a:rPr lang="de-DE" altLang="de-DE" sz="160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de-DE" altLang="de-DE" sz="1600">
                <a:solidFill>
                  <a:srgbClr val="C00000"/>
                </a:solidFill>
                <a:cs typeface="Arial" panose="020B0604020202020204" pitchFamily="34" charset="0"/>
              </a:rPr>
              <a:t>Fachdidaktiktage in Klagenfurt im September 2016 und 2017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7E6A0C8-DA04-49D4-A617-07E89CFBF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09725"/>
            <a:ext cx="84963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tabLst>
                <a:tab pos="360363" algn="l"/>
              </a:tabLst>
              <a:defRPr/>
            </a:pPr>
            <a:r>
              <a:rPr lang="de-DE" altLang="de-DE" sz="2400" b="1" kern="0" dirty="0">
                <a:solidFill>
                  <a:srgbClr val="FF0000"/>
                </a:solidFill>
              </a:rPr>
              <a:t>2016  Grundbildung              2017  BIG IDEAS</a:t>
            </a:r>
            <a:endParaRPr lang="de-DE" altLang="de-DE" sz="28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">
            <a:extLst>
              <a:ext uri="{FF2B5EF4-FFF2-40B4-BE49-F238E27FC236}">
                <a16:creationId xmlns:a16="http://schemas.microsoft.com/office/drawing/2014/main" id="{DE46B1C5-55B6-4396-BDDD-6F6761636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5624513"/>
            <a:ext cx="8586788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de-DE" sz="1050" dirty="0"/>
              <a:t>Aus: Mick, S.; Eibl, S.; </a:t>
            </a:r>
            <a:r>
              <a:rPr lang="de-DE" sz="1050" dirty="0" err="1"/>
              <a:t>Gabl</a:t>
            </a:r>
            <a:r>
              <a:rPr lang="de-DE" sz="1050" dirty="0"/>
              <a:t>, J., </a:t>
            </a:r>
            <a:r>
              <a:rPr lang="de-DE" sz="1050" dirty="0" err="1"/>
              <a:t>Hochhauser</a:t>
            </a:r>
            <a:r>
              <a:rPr lang="de-DE" sz="1050" dirty="0"/>
              <a:t>, D.; Ranger, S.; Schmied J.: Arbeitsunterlagen zu einem kompetenzorientierten Unterricht aus Geometrischem Zeichnen</a:t>
            </a:r>
            <a:endParaRPr lang="de-AT" sz="1050" dirty="0"/>
          </a:p>
          <a:p>
            <a:pPr>
              <a:buFontTx/>
              <a:buNone/>
              <a:defRPr/>
            </a:pPr>
            <a:r>
              <a:rPr lang="de-DE" sz="1000" dirty="0"/>
              <a:t>Online &gt;&gt; </a:t>
            </a:r>
            <a:r>
              <a:rPr lang="de-DE" sz="1000" u="sng" dirty="0">
                <a:hlinkClick r:id="rId3"/>
              </a:rPr>
              <a:t>https://www.schule.at/fileadmin/DAM/Gegenstandsportale/Raumgeometrie/Dateien/wg/ Handreichung_GZ_Kompetenzen_2013_06_18.pdf</a:t>
            </a:r>
            <a:endParaRPr lang="de-AT" sz="1000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0EE9674-9659-449C-BDBC-15B9A881F2D4}"/>
              </a:ext>
            </a:extLst>
          </p:cNvPr>
          <p:cNvSpPr txBox="1">
            <a:spLocks/>
          </p:cNvSpPr>
          <p:nvPr/>
        </p:nvSpPr>
        <p:spPr>
          <a:xfrm>
            <a:off x="431800" y="1916113"/>
            <a:ext cx="8135938" cy="338455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0" tIns="288000" rIns="612000" bIns="720000"/>
          <a:lstStyle>
            <a:lvl1pPr marL="1135308" indent="-1135308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59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459833" indent="-946090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529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463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3000"/>
              </a:spcBef>
              <a:spcAft>
                <a:spcPts val="600"/>
              </a:spcAft>
              <a:buFont typeface="Wingdings 3" charset="2"/>
              <a:buNone/>
              <a:defRPr/>
            </a:pPr>
            <a:r>
              <a:rPr lang="de-AT" sz="2000" dirty="0">
                <a:solidFill>
                  <a:srgbClr val="E42708"/>
                </a:solidFill>
                <a:latin typeface="+mj-lt"/>
                <a:ea typeface="+mj-ea"/>
                <a:cs typeface="+mj-cs"/>
              </a:rPr>
              <a:t>Im Unterrichtsfach GZ werden besonders jene Fähigkeiten und Fertigkeiten geschult, die als Ziel die </a:t>
            </a:r>
            <a:r>
              <a:rPr lang="de-AT" sz="2000" b="1" dirty="0">
                <a:solidFill>
                  <a:srgbClr val="E42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Weiterentwicklung der Raumintelligenz</a:t>
            </a:r>
            <a:r>
              <a:rPr lang="de-AT" sz="2000" b="1" dirty="0">
                <a:solidFill>
                  <a:srgbClr val="E427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AT" sz="2000" dirty="0">
                <a:solidFill>
                  <a:srgbClr val="E42708"/>
                </a:solidFill>
                <a:latin typeface="+mj-lt"/>
                <a:ea typeface="+mj-ea"/>
                <a:cs typeface="+mj-cs"/>
              </a:rPr>
              <a:t>haben.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Font typeface="Wingdings 3" charset="2"/>
              <a:buNone/>
              <a:defRPr/>
            </a:pPr>
            <a:r>
              <a:rPr lang="de-AT" sz="2000" dirty="0">
                <a:solidFill>
                  <a:srgbClr val="E42708"/>
                </a:solidFill>
                <a:latin typeface="+mj-lt"/>
                <a:ea typeface="+mj-ea"/>
                <a:cs typeface="+mj-cs"/>
              </a:rPr>
              <a:t>Fähigkeiten, die hier erworben werden, sind </a:t>
            </a:r>
            <a:r>
              <a:rPr lang="de-AT" sz="2000" b="1" dirty="0">
                <a:solidFill>
                  <a:srgbClr val="E42708"/>
                </a:solidFill>
                <a:latin typeface="+mj-lt"/>
                <a:ea typeface="+mj-ea"/>
                <a:cs typeface="+mj-cs"/>
              </a:rPr>
              <a:t>das Hantieren </a:t>
            </a:r>
            <a:r>
              <a:rPr lang="de-AT" sz="2000" dirty="0">
                <a:solidFill>
                  <a:srgbClr val="E42708"/>
                </a:solidFill>
                <a:latin typeface="+mj-lt"/>
                <a:ea typeface="+mj-ea"/>
                <a:cs typeface="+mj-cs"/>
              </a:rPr>
              <a:t>mit Figuren und Körpern, das zu interessanten Mechanismen und beeindruckenden Bauwerken führen kann, </a:t>
            </a:r>
            <a:r>
              <a:rPr lang="de-AT" sz="2000" b="1" dirty="0">
                <a:solidFill>
                  <a:srgbClr val="E42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das</a:t>
            </a:r>
            <a:r>
              <a:rPr lang="de-AT" sz="2000" b="1" dirty="0">
                <a:solidFill>
                  <a:srgbClr val="E427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AT" sz="2000" b="1" dirty="0">
                <a:solidFill>
                  <a:srgbClr val="E42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grafische Festhalten</a:t>
            </a:r>
            <a:r>
              <a:rPr lang="de-AT" sz="2000" dirty="0">
                <a:solidFill>
                  <a:srgbClr val="E42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AT" sz="2000" dirty="0">
                <a:solidFill>
                  <a:srgbClr val="E42708"/>
                </a:solidFill>
                <a:latin typeface="+mj-lt"/>
                <a:ea typeface="+mj-ea"/>
                <a:cs typeface="+mj-cs"/>
              </a:rPr>
              <a:t>von Raum­situationen oder </a:t>
            </a:r>
            <a:r>
              <a:rPr lang="de-AT" sz="2000" b="1" dirty="0">
                <a:solidFill>
                  <a:srgbClr val="E42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das fachlich fundierte Kommunizieren</a:t>
            </a:r>
            <a:r>
              <a:rPr lang="de-AT" sz="2000" dirty="0">
                <a:solidFill>
                  <a:srgbClr val="E42708"/>
                </a:solidFill>
                <a:latin typeface="+mj-lt"/>
                <a:ea typeface="+mj-ea"/>
                <a:cs typeface="+mj-cs"/>
              </a:rPr>
              <a:t> anhand von Bildern.   …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4B77BFA2-EDE6-4BF6-AEF8-45612D5A3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80645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>
                <a:solidFill>
                  <a:srgbClr val="C00000"/>
                </a:solidFill>
                <a:cs typeface="Arial" panose="020B0604020202020204" pitchFamily="34" charset="0"/>
              </a:rPr>
              <a:t>AG-Tagung  GZ/DG  NÖ  Baden, 6. März 2018                 thomas.mueller@kphvie.ac.at</a:t>
            </a:r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F8942ACB-906D-402B-B835-08C0620A8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47725"/>
            <a:ext cx="80645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>
                <a:solidFill>
                  <a:srgbClr val="C00000"/>
                </a:solidFill>
                <a:cs typeface="Arial" panose="020B0604020202020204" pitchFamily="34" charset="0"/>
              </a:rPr>
              <a:t>Thematisches Netzwerk Geometrie / Sek I: </a:t>
            </a:r>
            <a:br>
              <a:rPr lang="de-DE" altLang="de-DE" sz="160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de-DE" altLang="de-DE" sz="1600">
                <a:solidFill>
                  <a:srgbClr val="C00000"/>
                </a:solidFill>
                <a:cs typeface="Arial" panose="020B0604020202020204" pitchFamily="34" charset="0"/>
              </a:rPr>
              <a:t>Fachdidaktiktage in Klagenfurt im September 2016 und 2017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BD2579D2-8E11-4076-8250-0E552A510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36613"/>
            <a:ext cx="41767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tabLst>
                <a:tab pos="360363" algn="l"/>
              </a:tabLst>
              <a:defRPr/>
            </a:pPr>
            <a:r>
              <a:rPr lang="de-DE" altLang="de-DE" sz="2400" b="1" kern="0" dirty="0">
                <a:solidFill>
                  <a:srgbClr val="FF0000"/>
                </a:solidFill>
              </a:rPr>
              <a:t>2017 eingereichtes Poster </a:t>
            </a:r>
            <a:br>
              <a:rPr lang="de-DE" altLang="de-DE" sz="2400" b="1" kern="0" dirty="0">
                <a:solidFill>
                  <a:srgbClr val="FF0000"/>
                </a:solidFill>
              </a:rPr>
            </a:br>
            <a:r>
              <a:rPr lang="de-DE" altLang="de-DE" sz="2400" b="1" kern="0" dirty="0">
                <a:solidFill>
                  <a:srgbClr val="FF0000"/>
                </a:solidFill>
              </a:rPr>
              <a:t>Geometrisches Zeichnen</a:t>
            </a:r>
            <a:endParaRPr lang="de-DE" altLang="de-DE" sz="2000" b="1" kern="0" dirty="0">
              <a:solidFill>
                <a:srgbClr val="FF0000"/>
              </a:solidFill>
            </a:endParaRPr>
          </a:p>
          <a:p>
            <a:pPr algn="l" eaLnBrk="1" hangingPunct="1">
              <a:tabLst>
                <a:tab pos="360363" algn="l"/>
              </a:tabLst>
              <a:defRPr/>
            </a:pPr>
            <a:endParaRPr lang="de-DE" altLang="de-DE" sz="2000" kern="0" dirty="0"/>
          </a:p>
          <a:p>
            <a:pPr algn="l" eaLnBrk="1" hangingPunct="1">
              <a:tabLst>
                <a:tab pos="360363" algn="l"/>
              </a:tabLst>
              <a:defRPr/>
            </a:pPr>
            <a:endParaRPr lang="de-DE" altLang="de-DE" sz="2800" kern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6978EF0-6084-4794-B487-4F52BDC14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463" y="836613"/>
            <a:ext cx="3779837" cy="5321300"/>
          </a:xfrm>
          <a:prstGeom prst="rect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6388" name="Text Box 4">
            <a:extLst>
              <a:ext uri="{FF2B5EF4-FFF2-40B4-BE49-F238E27FC236}">
                <a16:creationId xmlns:a16="http://schemas.microsoft.com/office/drawing/2014/main" id="{55494FA4-5A8B-4A4E-988C-D24D3A2AD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80645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>
                <a:solidFill>
                  <a:srgbClr val="C00000"/>
                </a:solidFill>
                <a:cs typeface="Arial" panose="020B0604020202020204" pitchFamily="34" charset="0"/>
              </a:rPr>
              <a:t>AG-Tagung  GZ/DG  NÖ  Baden, 6. März 2018                 thomas.mueller@kphvie.ac.at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rafik 7">
            <a:extLst>
              <a:ext uri="{FF2B5EF4-FFF2-40B4-BE49-F238E27FC236}">
                <a16:creationId xmlns:a16="http://schemas.microsoft.com/office/drawing/2014/main" id="{BC317BC9-B298-4A1F-90A8-6EBA6FADC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247">
            <a:off x="4354513" y="522288"/>
            <a:ext cx="4249737" cy="596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>
            <a:extLst>
              <a:ext uri="{FF2B5EF4-FFF2-40B4-BE49-F238E27FC236}">
                <a16:creationId xmlns:a16="http://schemas.microsoft.com/office/drawing/2014/main" id="{D85F2820-EE2D-4636-A219-AE79098B6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237288"/>
            <a:ext cx="40322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200">
                <a:solidFill>
                  <a:srgbClr val="C00000"/>
                </a:solidFill>
                <a:cs typeface="Arial" panose="020B0604020202020204" pitchFamily="34" charset="0"/>
              </a:rPr>
              <a:t>Infos zum Thematischen Netzwerk Geometrie: www.geometry.at/netzwerk/sek1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D2579D2-8E11-4076-8250-0E552A510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36613"/>
            <a:ext cx="41767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tabLst>
                <a:tab pos="360363" algn="l"/>
              </a:tabLst>
              <a:defRPr/>
            </a:pPr>
            <a:r>
              <a:rPr lang="de-DE" altLang="de-DE" sz="2400" b="1" kern="0" dirty="0">
                <a:solidFill>
                  <a:srgbClr val="FF0000"/>
                </a:solidFill>
              </a:rPr>
              <a:t>2017 eingereichte Beispiele </a:t>
            </a:r>
            <a:br>
              <a:rPr lang="de-DE" altLang="de-DE" sz="2400" b="1" kern="0" dirty="0">
                <a:solidFill>
                  <a:srgbClr val="FF0000"/>
                </a:solidFill>
              </a:rPr>
            </a:br>
            <a:r>
              <a:rPr lang="de-DE" altLang="de-DE" sz="2400" b="1" kern="0" dirty="0">
                <a:solidFill>
                  <a:srgbClr val="FF0000"/>
                </a:solidFill>
              </a:rPr>
              <a:t>Geometrisches Zeichnen</a:t>
            </a:r>
            <a:endParaRPr lang="de-DE" altLang="de-DE" sz="2000" b="1" kern="0" dirty="0">
              <a:solidFill>
                <a:srgbClr val="FF0000"/>
              </a:solidFill>
            </a:endParaRPr>
          </a:p>
          <a:p>
            <a:pPr algn="l" eaLnBrk="1" hangingPunct="1">
              <a:tabLst>
                <a:tab pos="360363" algn="l"/>
              </a:tabLst>
              <a:defRPr/>
            </a:pPr>
            <a:endParaRPr lang="de-DE" altLang="de-DE" sz="2000" kern="0" dirty="0"/>
          </a:p>
          <a:p>
            <a:pPr algn="l" eaLnBrk="1" hangingPunct="1">
              <a:tabLst>
                <a:tab pos="360363" algn="l"/>
              </a:tabLst>
              <a:defRPr/>
            </a:pPr>
            <a:endParaRPr lang="de-DE" altLang="de-DE" sz="2800" kern="0" dirty="0"/>
          </a:p>
        </p:txBody>
      </p:sp>
      <p:sp>
        <p:nvSpPr>
          <p:cNvPr id="9" name="Scrollen: vertikal 8">
            <a:extLst>
              <a:ext uri="{FF2B5EF4-FFF2-40B4-BE49-F238E27FC236}">
                <a16:creationId xmlns:a16="http://schemas.microsoft.com/office/drawing/2014/main" id="{2FA3FD7A-8860-4C43-8D9F-4EAC7A37157C}"/>
              </a:ext>
            </a:extLst>
          </p:cNvPr>
          <p:cNvSpPr/>
          <p:nvPr/>
        </p:nvSpPr>
        <p:spPr>
          <a:xfrm rot="21400212">
            <a:off x="131763" y="3124200"/>
            <a:ext cx="4425950" cy="1628775"/>
          </a:xfrm>
          <a:prstGeom prst="verticalScroll">
            <a:avLst/>
          </a:prstGeom>
          <a:solidFill>
            <a:srgbClr val="0070C0"/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2000" dirty="0"/>
              <a:t>Fachlich richtig skizzieren und Zeichnungen „lesen“ können</a:t>
            </a:r>
          </a:p>
          <a:p>
            <a:pPr algn="ctr">
              <a:defRPr/>
            </a:pPr>
            <a:endParaRPr lang="de-AT" sz="500" dirty="0"/>
          </a:p>
          <a:p>
            <a:pPr algn="ctr">
              <a:defRPr/>
            </a:pPr>
            <a:r>
              <a:rPr lang="de-AT" sz="2000" b="1" dirty="0"/>
              <a:t>&gt;&gt;&gt; Kommunikation</a:t>
            </a:r>
            <a:endParaRPr lang="de-AT" sz="800" b="1" dirty="0"/>
          </a:p>
        </p:txBody>
      </p:sp>
      <p:sp>
        <p:nvSpPr>
          <p:cNvPr id="18438" name="Text Box 4">
            <a:extLst>
              <a:ext uri="{FF2B5EF4-FFF2-40B4-BE49-F238E27FC236}">
                <a16:creationId xmlns:a16="http://schemas.microsoft.com/office/drawing/2014/main" id="{2C301F0E-B820-436D-9992-E73127FB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80645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>
                <a:solidFill>
                  <a:srgbClr val="C00000"/>
                </a:solidFill>
                <a:cs typeface="Arial" panose="020B0604020202020204" pitchFamily="34" charset="0"/>
              </a:rPr>
              <a:t>AG-Tagung  GZ/DG  NÖ  Baden, 6. März 2018                 thomas.mueller@kphvie.ac.at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9D9C9B37-2279-465A-A5C6-BC6BF7BD2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237288"/>
            <a:ext cx="40322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200">
                <a:solidFill>
                  <a:srgbClr val="C00000"/>
                </a:solidFill>
                <a:cs typeface="Arial" panose="020B0604020202020204" pitchFamily="34" charset="0"/>
              </a:rPr>
              <a:t>Infos zum Thematischen Netzwerk Geometrie: www.geometry.at/netzwerk/sek1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D2579D2-8E11-4076-8250-0E552A510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36613"/>
            <a:ext cx="41767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tabLst>
                <a:tab pos="360363" algn="l"/>
              </a:tabLst>
              <a:defRPr/>
            </a:pPr>
            <a:r>
              <a:rPr lang="de-DE" altLang="de-DE" sz="2400" b="1" kern="0" dirty="0">
                <a:solidFill>
                  <a:srgbClr val="FF0000"/>
                </a:solidFill>
              </a:rPr>
              <a:t>2017 eingereichte Beispiele </a:t>
            </a:r>
            <a:br>
              <a:rPr lang="de-DE" altLang="de-DE" sz="2400" b="1" kern="0" dirty="0">
                <a:solidFill>
                  <a:srgbClr val="FF0000"/>
                </a:solidFill>
              </a:rPr>
            </a:br>
            <a:r>
              <a:rPr lang="de-DE" altLang="de-DE" sz="2400" b="1" kern="0" dirty="0">
                <a:solidFill>
                  <a:srgbClr val="FF0000"/>
                </a:solidFill>
              </a:rPr>
              <a:t>Geometrisches Zeichnen</a:t>
            </a:r>
            <a:endParaRPr lang="de-DE" altLang="de-DE" sz="2000" b="1" kern="0" dirty="0">
              <a:solidFill>
                <a:srgbClr val="FF0000"/>
              </a:solidFill>
            </a:endParaRPr>
          </a:p>
          <a:p>
            <a:pPr algn="l" eaLnBrk="1" hangingPunct="1">
              <a:tabLst>
                <a:tab pos="360363" algn="l"/>
              </a:tabLst>
              <a:defRPr/>
            </a:pPr>
            <a:endParaRPr lang="de-DE" altLang="de-DE" sz="2000" kern="0" dirty="0"/>
          </a:p>
          <a:p>
            <a:pPr algn="l" eaLnBrk="1" hangingPunct="1">
              <a:tabLst>
                <a:tab pos="360363" algn="l"/>
              </a:tabLst>
              <a:defRPr/>
            </a:pPr>
            <a:endParaRPr lang="de-DE" altLang="de-DE" sz="2800" kern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1A3EF8D-DF75-4E15-A2EE-7FAE3CF6E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419">
            <a:off x="4647752" y="1010042"/>
            <a:ext cx="3948797" cy="5587890"/>
          </a:xfrm>
          <a:prstGeom prst="rect">
            <a:avLst/>
          </a:prstGeom>
          <a:solidFill>
            <a:schemeClr val="bg1"/>
          </a:solidFill>
          <a:ln w="73025" cmpd="sng">
            <a:solidFill>
              <a:srgbClr val="00B050"/>
            </a:solidFill>
          </a:ln>
          <a:effectLst>
            <a:outerShdw dist="38100" dir="2700000" algn="tl" rotWithShape="0">
              <a:srgbClr val="00B050">
                <a:alpha val="46000"/>
              </a:srgbClr>
            </a:outerShdw>
            <a:softEdge rad="50800"/>
          </a:effectLst>
        </p:spPr>
      </p:pic>
      <p:sp>
        <p:nvSpPr>
          <p:cNvPr id="11" name="Scrollen: vertikal 10">
            <a:extLst>
              <a:ext uri="{FF2B5EF4-FFF2-40B4-BE49-F238E27FC236}">
                <a16:creationId xmlns:a16="http://schemas.microsoft.com/office/drawing/2014/main" id="{37575C24-BF61-4B02-9A8D-32AD16C83DC9}"/>
              </a:ext>
            </a:extLst>
          </p:cNvPr>
          <p:cNvSpPr/>
          <p:nvPr/>
        </p:nvSpPr>
        <p:spPr>
          <a:xfrm rot="227028">
            <a:off x="714375" y="2879725"/>
            <a:ext cx="3476625" cy="1849438"/>
          </a:xfrm>
          <a:prstGeom prst="verticalScroll">
            <a:avLst/>
          </a:prstGeom>
          <a:solidFill>
            <a:srgbClr val="00B050"/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2000" dirty="0">
                <a:solidFill>
                  <a:schemeClr val="bg1"/>
                </a:solidFill>
              </a:rPr>
              <a:t>Mit CAD modellieren und konstruieren können</a:t>
            </a:r>
          </a:p>
          <a:p>
            <a:pPr algn="ctr">
              <a:defRPr/>
            </a:pPr>
            <a:endParaRPr lang="de-AT" sz="20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AT" sz="2000" b="1" dirty="0"/>
              <a:t>&gt;&gt;&gt; Berufliche Orientierung</a:t>
            </a:r>
            <a:endParaRPr lang="de-AT" sz="2000" b="1" dirty="0">
              <a:solidFill>
                <a:schemeClr val="bg1"/>
              </a:solidFill>
            </a:endParaRPr>
          </a:p>
        </p:txBody>
      </p:sp>
      <p:sp>
        <p:nvSpPr>
          <p:cNvPr id="20486" name="Text Box 4">
            <a:extLst>
              <a:ext uri="{FF2B5EF4-FFF2-40B4-BE49-F238E27FC236}">
                <a16:creationId xmlns:a16="http://schemas.microsoft.com/office/drawing/2014/main" id="{240EF4FD-FFB9-4B94-A4BD-26C78EA15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80645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>
                <a:solidFill>
                  <a:srgbClr val="C00000"/>
                </a:solidFill>
                <a:cs typeface="Arial" panose="020B0604020202020204" pitchFamily="34" charset="0"/>
              </a:rPr>
              <a:t>AG-Tagung  GZ/DG  NÖ  Baden, 6. März 2018                 thomas.mueller@kphvie.ac.at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889</Words>
  <Application>Microsoft Office PowerPoint</Application>
  <PresentationFormat>Bildschirmpräsentation (4:3)</PresentationFormat>
  <Paragraphs>103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Wingdings 3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HTL Saalfelden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KEDV</dc:creator>
  <cp:lastModifiedBy>Thomas Mueller</cp:lastModifiedBy>
  <cp:revision>120</cp:revision>
  <cp:lastPrinted>2015-09-24T06:33:31Z</cp:lastPrinted>
  <dcterms:created xsi:type="dcterms:W3CDTF">2005-10-30T08:27:53Z</dcterms:created>
  <dcterms:modified xsi:type="dcterms:W3CDTF">2018-03-06T19:35:43Z</dcterms:modified>
</cp:coreProperties>
</file>